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8288000" cy="10287000"/>
  <p:notesSz cx="6858000" cy="9144000"/>
  <p:embeddedFontLst>
    <p:embeddedFont>
      <p:font typeface="Dela Gothic One" panose="00000500000000000000" charset="-128"/>
      <p:regular r:id="rId17"/>
    </p:embeddedFont>
    <p:embeddedFont>
      <p:font typeface="DM Sans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hyperlink" Target="https://gamma.app/?utm_source=made-with-gamma" TargetMode="External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4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4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-135255" y="-190533"/>
            <a:ext cx="18558655" cy="10439243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0">
            <a:off x="-135255" y="-266700"/>
            <a:ext cx="6858000" cy="10287000"/>
            <a:chOff x="0" y="0"/>
            <a:chExt cx="9144000" cy="13716000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7805886" y="1752841"/>
            <a:ext cx="9534228" cy="270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0">
                <a:solidFill>
                  <a:srgbClr val="FAEBEB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Case Study: Data-Driven Decision Making at Netflix</a:t>
            </a:r>
            <a:endParaRPr lang="en-US" sz="5560">
              <a:solidFill>
                <a:srgbClr val="FAEBEB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05886" y="4863989"/>
            <a:ext cx="9534228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Explore how Netflix leverages data to drive its success. We will examine its strategies for recommendations, content creation, and customer retention. This analysis highlights the power of analytics.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7713241" y="7251066"/>
            <a:ext cx="442764" cy="442764"/>
            <a:chOff x="0" y="0"/>
            <a:chExt cx="590352" cy="590352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577596" cy="577596"/>
            </a:xfrm>
            <a:custGeom>
              <a:avLst/>
              <a:gdLst/>
              <a:ahLst/>
              <a:cxnLst/>
              <a:rect l="l" t="t" r="r" b="b"/>
              <a:pathLst>
                <a:path w="577596" h="577596">
                  <a:moveTo>
                    <a:pt x="0" y="288798"/>
                  </a:moveTo>
                  <a:cubicBezTo>
                    <a:pt x="0" y="129286"/>
                    <a:pt x="129286" y="0"/>
                    <a:pt x="288798" y="0"/>
                  </a:cubicBezTo>
                  <a:cubicBezTo>
                    <a:pt x="448310" y="0"/>
                    <a:pt x="577596" y="129286"/>
                    <a:pt x="577596" y="288798"/>
                  </a:cubicBezTo>
                  <a:cubicBezTo>
                    <a:pt x="577596" y="448310"/>
                    <a:pt x="448310" y="577596"/>
                    <a:pt x="288798" y="577596"/>
                  </a:cubicBezTo>
                  <a:cubicBezTo>
                    <a:pt x="129286" y="577596"/>
                    <a:pt x="0" y="448310"/>
                    <a:pt x="0" y="288798"/>
                  </a:cubicBezTo>
                  <a:close/>
                </a:path>
              </a:pathLst>
            </a:custGeom>
            <a:solidFill>
              <a:srgbClr val="866FB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590296" cy="590296"/>
            </a:xfrm>
            <a:custGeom>
              <a:avLst/>
              <a:gdLst/>
              <a:ahLst/>
              <a:cxnLst/>
              <a:rect l="l" t="t" r="r" b="b"/>
              <a:pathLst>
                <a:path w="590296" h="590296">
                  <a:moveTo>
                    <a:pt x="0" y="295148"/>
                  </a:moveTo>
                  <a:cubicBezTo>
                    <a:pt x="0" y="132207"/>
                    <a:pt x="132207" y="0"/>
                    <a:pt x="295148" y="0"/>
                  </a:cubicBezTo>
                  <a:cubicBezTo>
                    <a:pt x="297053" y="0"/>
                    <a:pt x="298958" y="889"/>
                    <a:pt x="300101" y="2413"/>
                  </a:cubicBezTo>
                  <a:lnTo>
                    <a:pt x="295148" y="6350"/>
                  </a:lnTo>
                  <a:lnTo>
                    <a:pt x="295148" y="0"/>
                  </a:lnTo>
                  <a:lnTo>
                    <a:pt x="295148" y="6350"/>
                  </a:lnTo>
                  <a:lnTo>
                    <a:pt x="295148" y="0"/>
                  </a:lnTo>
                  <a:cubicBezTo>
                    <a:pt x="458216" y="0"/>
                    <a:pt x="590296" y="132207"/>
                    <a:pt x="590296" y="295148"/>
                  </a:cubicBezTo>
                  <a:cubicBezTo>
                    <a:pt x="590296" y="297561"/>
                    <a:pt x="588899" y="299720"/>
                    <a:pt x="586740" y="300863"/>
                  </a:cubicBezTo>
                  <a:lnTo>
                    <a:pt x="583946" y="295148"/>
                  </a:lnTo>
                  <a:lnTo>
                    <a:pt x="590296" y="295148"/>
                  </a:lnTo>
                  <a:cubicBezTo>
                    <a:pt x="590296" y="458216"/>
                    <a:pt x="458089" y="590296"/>
                    <a:pt x="295148" y="590296"/>
                  </a:cubicBezTo>
                  <a:lnTo>
                    <a:pt x="295148" y="583946"/>
                  </a:lnTo>
                  <a:lnTo>
                    <a:pt x="295148" y="577596"/>
                  </a:lnTo>
                  <a:lnTo>
                    <a:pt x="295148" y="583946"/>
                  </a:lnTo>
                  <a:lnTo>
                    <a:pt x="295148" y="590296"/>
                  </a:lnTo>
                  <a:cubicBezTo>
                    <a:pt x="132207" y="590296"/>
                    <a:pt x="0" y="458216"/>
                    <a:pt x="0" y="295148"/>
                  </a:cubicBezTo>
                  <a:lnTo>
                    <a:pt x="6350" y="295148"/>
                  </a:lnTo>
                  <a:lnTo>
                    <a:pt x="0" y="295148"/>
                  </a:lnTo>
                  <a:moveTo>
                    <a:pt x="12700" y="295148"/>
                  </a:moveTo>
                  <a:lnTo>
                    <a:pt x="6350" y="295148"/>
                  </a:lnTo>
                  <a:lnTo>
                    <a:pt x="12700" y="295148"/>
                  </a:lnTo>
                  <a:cubicBezTo>
                    <a:pt x="12700" y="451104"/>
                    <a:pt x="139192" y="577596"/>
                    <a:pt x="295148" y="577596"/>
                  </a:cubicBezTo>
                  <a:cubicBezTo>
                    <a:pt x="298704" y="577596"/>
                    <a:pt x="301498" y="580390"/>
                    <a:pt x="301498" y="583946"/>
                  </a:cubicBezTo>
                  <a:cubicBezTo>
                    <a:pt x="301498" y="587502"/>
                    <a:pt x="298704" y="590296"/>
                    <a:pt x="295148" y="590296"/>
                  </a:cubicBezTo>
                  <a:cubicBezTo>
                    <a:pt x="291592" y="590296"/>
                    <a:pt x="288798" y="587502"/>
                    <a:pt x="288798" y="583946"/>
                  </a:cubicBezTo>
                  <a:cubicBezTo>
                    <a:pt x="288798" y="580390"/>
                    <a:pt x="291592" y="577596"/>
                    <a:pt x="295148" y="577596"/>
                  </a:cubicBezTo>
                  <a:cubicBezTo>
                    <a:pt x="451104" y="577596"/>
                    <a:pt x="577596" y="451104"/>
                    <a:pt x="577596" y="295148"/>
                  </a:cubicBezTo>
                  <a:cubicBezTo>
                    <a:pt x="577596" y="292735"/>
                    <a:pt x="578993" y="290576"/>
                    <a:pt x="581152" y="289433"/>
                  </a:cubicBezTo>
                  <a:lnTo>
                    <a:pt x="583946" y="295148"/>
                  </a:lnTo>
                  <a:lnTo>
                    <a:pt x="577596" y="295148"/>
                  </a:lnTo>
                  <a:cubicBezTo>
                    <a:pt x="577596" y="139192"/>
                    <a:pt x="451231" y="12700"/>
                    <a:pt x="295148" y="12700"/>
                  </a:cubicBezTo>
                  <a:cubicBezTo>
                    <a:pt x="293243" y="12700"/>
                    <a:pt x="291338" y="11811"/>
                    <a:pt x="290195" y="10287"/>
                  </a:cubicBezTo>
                  <a:lnTo>
                    <a:pt x="295148" y="6350"/>
                  </a:lnTo>
                  <a:lnTo>
                    <a:pt x="295148" y="12700"/>
                  </a:lnTo>
                  <a:cubicBezTo>
                    <a:pt x="139192" y="12700"/>
                    <a:pt x="12700" y="139192"/>
                    <a:pt x="12700" y="295148"/>
                  </a:cubicBezTo>
                  <a:close/>
                </a:path>
              </a:pathLst>
            </a:custGeom>
            <a:solidFill>
              <a:srgbClr val="38383C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7805886" y="7031932"/>
            <a:ext cx="4381490" cy="73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5"/>
              </a:lnSpc>
              <a:spcBef>
                <a:spcPct val="0"/>
              </a:spcBef>
            </a:pPr>
            <a:r>
              <a:rPr lang="en-US" sz="390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Smit Mevada</a:t>
            </a:r>
            <a:endParaRPr lang="en-US" sz="3905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7886" y="1075135"/>
            <a:ext cx="16392228" cy="181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0">
                <a:solidFill>
                  <a:srgbClr val="FAEBEB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Conclusion: Data as a Competitive Edge</a:t>
            </a:r>
            <a:endParaRPr lang="en-US" sz="5560">
              <a:solidFill>
                <a:srgbClr val="FAEBEB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943124" y="3422302"/>
            <a:ext cx="2741414" cy="1592015"/>
            <a:chOff x="0" y="0"/>
            <a:chExt cx="3655218" cy="2122687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3642487" cy="2109978"/>
            </a:xfrm>
            <a:custGeom>
              <a:avLst/>
              <a:gdLst/>
              <a:ahLst/>
              <a:cxnLst/>
              <a:rect l="l" t="t" r="r" b="b"/>
              <a:pathLst>
                <a:path w="3642487" h="2109978">
                  <a:moveTo>
                    <a:pt x="0" y="151638"/>
                  </a:moveTo>
                  <a:cubicBezTo>
                    <a:pt x="0" y="67945"/>
                    <a:pt x="68072" y="0"/>
                    <a:pt x="152019" y="0"/>
                  </a:cubicBezTo>
                  <a:lnTo>
                    <a:pt x="3490468" y="0"/>
                  </a:lnTo>
                  <a:cubicBezTo>
                    <a:pt x="3574415" y="0"/>
                    <a:pt x="3642487" y="67945"/>
                    <a:pt x="3642487" y="151638"/>
                  </a:cubicBezTo>
                  <a:lnTo>
                    <a:pt x="3642487" y="1958340"/>
                  </a:lnTo>
                  <a:cubicBezTo>
                    <a:pt x="3642487" y="2042160"/>
                    <a:pt x="3574415" y="2109978"/>
                    <a:pt x="3490468" y="2109978"/>
                  </a:cubicBezTo>
                  <a:lnTo>
                    <a:pt x="152019" y="2109978"/>
                  </a:lnTo>
                  <a:cubicBezTo>
                    <a:pt x="68072" y="2109978"/>
                    <a:pt x="0" y="2042033"/>
                    <a:pt x="0" y="1958340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3655187" cy="2122678"/>
            </a:xfrm>
            <a:custGeom>
              <a:avLst/>
              <a:gdLst/>
              <a:ahLst/>
              <a:cxnLst/>
              <a:rect l="l" t="t" r="r" b="b"/>
              <a:pathLst>
                <a:path w="3655187" h="2122678">
                  <a:moveTo>
                    <a:pt x="0" y="157988"/>
                  </a:moveTo>
                  <a:cubicBezTo>
                    <a:pt x="0" y="70739"/>
                    <a:pt x="70993" y="0"/>
                    <a:pt x="158369" y="0"/>
                  </a:cubicBezTo>
                  <a:lnTo>
                    <a:pt x="3496818" y="0"/>
                  </a:lnTo>
                  <a:lnTo>
                    <a:pt x="3496818" y="6350"/>
                  </a:lnTo>
                  <a:lnTo>
                    <a:pt x="3496818" y="0"/>
                  </a:lnTo>
                  <a:cubicBezTo>
                    <a:pt x="3584321" y="0"/>
                    <a:pt x="3655187" y="70739"/>
                    <a:pt x="3655187" y="157988"/>
                  </a:cubicBezTo>
                  <a:lnTo>
                    <a:pt x="3648837" y="157988"/>
                  </a:lnTo>
                  <a:lnTo>
                    <a:pt x="3655187" y="157988"/>
                  </a:lnTo>
                  <a:lnTo>
                    <a:pt x="3655187" y="1964690"/>
                  </a:lnTo>
                  <a:lnTo>
                    <a:pt x="3648837" y="1964690"/>
                  </a:lnTo>
                  <a:lnTo>
                    <a:pt x="3655187" y="1964690"/>
                  </a:lnTo>
                  <a:cubicBezTo>
                    <a:pt x="3655187" y="2051939"/>
                    <a:pt x="3584194" y="2122678"/>
                    <a:pt x="3496818" y="2122678"/>
                  </a:cubicBezTo>
                  <a:lnTo>
                    <a:pt x="3496818" y="2116328"/>
                  </a:lnTo>
                  <a:lnTo>
                    <a:pt x="3496818" y="2122678"/>
                  </a:lnTo>
                  <a:lnTo>
                    <a:pt x="158369" y="2122678"/>
                  </a:lnTo>
                  <a:lnTo>
                    <a:pt x="158369" y="2116328"/>
                  </a:lnTo>
                  <a:lnTo>
                    <a:pt x="158369" y="2122678"/>
                  </a:lnTo>
                  <a:cubicBezTo>
                    <a:pt x="70993" y="2122678"/>
                    <a:pt x="0" y="2051939"/>
                    <a:pt x="0" y="1964690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1964690"/>
                  </a:lnTo>
                  <a:lnTo>
                    <a:pt x="6350" y="1964690"/>
                  </a:lnTo>
                  <a:lnTo>
                    <a:pt x="12700" y="1964690"/>
                  </a:lnTo>
                  <a:cubicBezTo>
                    <a:pt x="12700" y="2044954"/>
                    <a:pt x="77978" y="2109978"/>
                    <a:pt x="158369" y="2109978"/>
                  </a:cubicBezTo>
                  <a:lnTo>
                    <a:pt x="3496818" y="2109978"/>
                  </a:lnTo>
                  <a:cubicBezTo>
                    <a:pt x="3577336" y="2109978"/>
                    <a:pt x="3642487" y="2044954"/>
                    <a:pt x="3642487" y="1964690"/>
                  </a:cubicBezTo>
                  <a:lnTo>
                    <a:pt x="3642487" y="157988"/>
                  </a:lnTo>
                  <a:cubicBezTo>
                    <a:pt x="3642487" y="77724"/>
                    <a:pt x="3577336" y="12700"/>
                    <a:pt x="3496818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978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123331" y="3865959"/>
            <a:ext cx="380851" cy="590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0"/>
              </a:lnSpc>
            </a:pPr>
            <a:r>
              <a:rPr lang="en-US" sz="2935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1</a:t>
            </a:r>
            <a:endParaRPr lang="en-US" sz="2935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950494" y="3669209"/>
            <a:ext cx="4133850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Strategic Analytics</a:t>
            </a:r>
            <a:endParaRPr lang="en-US" sz="2750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950494" y="4229249"/>
            <a:ext cx="4888111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Netflix's core strength is its data usage.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3815060" y="4990505"/>
            <a:ext cx="13389769" cy="19050"/>
            <a:chOff x="0" y="0"/>
            <a:chExt cx="17853025" cy="25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53025" cy="25400"/>
            </a:xfrm>
            <a:custGeom>
              <a:avLst/>
              <a:gdLst/>
              <a:ahLst/>
              <a:cxnLst/>
              <a:rect l="l" t="t" r="r" b="b"/>
              <a:pathLst>
                <a:path w="1785302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840325" y="0"/>
                  </a:lnTo>
                  <a:cubicBezTo>
                    <a:pt x="17847311" y="0"/>
                    <a:pt x="17853025" y="5715"/>
                    <a:pt x="17853025" y="12700"/>
                  </a:cubicBezTo>
                  <a:cubicBezTo>
                    <a:pt x="17853025" y="19685"/>
                    <a:pt x="17847311" y="25400"/>
                    <a:pt x="1784032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943124" y="5140078"/>
            <a:ext cx="5473452" cy="1592015"/>
            <a:chOff x="0" y="0"/>
            <a:chExt cx="7297937" cy="2122687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7285228" cy="2109978"/>
            </a:xfrm>
            <a:custGeom>
              <a:avLst/>
              <a:gdLst/>
              <a:ahLst/>
              <a:cxnLst/>
              <a:rect l="l" t="t" r="r" b="b"/>
              <a:pathLst>
                <a:path w="7285228" h="2109978">
                  <a:moveTo>
                    <a:pt x="0" y="151638"/>
                  </a:moveTo>
                  <a:cubicBezTo>
                    <a:pt x="0" y="67945"/>
                    <a:pt x="68199" y="0"/>
                    <a:pt x="152273" y="0"/>
                  </a:cubicBezTo>
                  <a:lnTo>
                    <a:pt x="7132955" y="0"/>
                  </a:lnTo>
                  <a:cubicBezTo>
                    <a:pt x="7217029" y="0"/>
                    <a:pt x="7285228" y="67945"/>
                    <a:pt x="7285228" y="151638"/>
                  </a:cubicBezTo>
                  <a:lnTo>
                    <a:pt x="7285228" y="1958340"/>
                  </a:lnTo>
                  <a:cubicBezTo>
                    <a:pt x="7285228" y="2042160"/>
                    <a:pt x="7217029" y="2109978"/>
                    <a:pt x="7132955" y="2109978"/>
                  </a:cubicBezTo>
                  <a:lnTo>
                    <a:pt x="152273" y="2109978"/>
                  </a:lnTo>
                  <a:cubicBezTo>
                    <a:pt x="68199" y="2109978"/>
                    <a:pt x="0" y="2042033"/>
                    <a:pt x="0" y="1958340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7297928" cy="2122678"/>
            </a:xfrm>
            <a:custGeom>
              <a:avLst/>
              <a:gdLst/>
              <a:ahLst/>
              <a:cxnLst/>
              <a:rect l="l" t="t" r="r" b="b"/>
              <a:pathLst>
                <a:path w="7297928" h="2122678">
                  <a:moveTo>
                    <a:pt x="0" y="157988"/>
                  </a:moveTo>
                  <a:cubicBezTo>
                    <a:pt x="0" y="70739"/>
                    <a:pt x="71120" y="0"/>
                    <a:pt x="158623" y="0"/>
                  </a:cubicBezTo>
                  <a:lnTo>
                    <a:pt x="7139305" y="0"/>
                  </a:lnTo>
                  <a:lnTo>
                    <a:pt x="7139305" y="6350"/>
                  </a:lnTo>
                  <a:lnTo>
                    <a:pt x="7139305" y="0"/>
                  </a:lnTo>
                  <a:cubicBezTo>
                    <a:pt x="7226936" y="0"/>
                    <a:pt x="7297928" y="70739"/>
                    <a:pt x="7297928" y="157988"/>
                  </a:cubicBezTo>
                  <a:lnTo>
                    <a:pt x="7291578" y="157988"/>
                  </a:lnTo>
                  <a:lnTo>
                    <a:pt x="7297928" y="157988"/>
                  </a:lnTo>
                  <a:lnTo>
                    <a:pt x="7297928" y="1964690"/>
                  </a:lnTo>
                  <a:lnTo>
                    <a:pt x="7291578" y="1964690"/>
                  </a:lnTo>
                  <a:lnTo>
                    <a:pt x="7297928" y="1964690"/>
                  </a:lnTo>
                  <a:cubicBezTo>
                    <a:pt x="7297928" y="2051939"/>
                    <a:pt x="7226808" y="2122678"/>
                    <a:pt x="7139305" y="2122678"/>
                  </a:cubicBezTo>
                  <a:lnTo>
                    <a:pt x="7139305" y="2116328"/>
                  </a:lnTo>
                  <a:lnTo>
                    <a:pt x="7139305" y="2122678"/>
                  </a:lnTo>
                  <a:lnTo>
                    <a:pt x="158623" y="2122678"/>
                  </a:lnTo>
                  <a:lnTo>
                    <a:pt x="158623" y="2116328"/>
                  </a:lnTo>
                  <a:lnTo>
                    <a:pt x="158623" y="2122678"/>
                  </a:lnTo>
                  <a:cubicBezTo>
                    <a:pt x="71120" y="2122678"/>
                    <a:pt x="0" y="2051939"/>
                    <a:pt x="0" y="1964690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1964690"/>
                  </a:lnTo>
                  <a:lnTo>
                    <a:pt x="6350" y="1964690"/>
                  </a:lnTo>
                  <a:lnTo>
                    <a:pt x="12700" y="1964690"/>
                  </a:lnTo>
                  <a:cubicBezTo>
                    <a:pt x="12700" y="2044954"/>
                    <a:pt x="77978" y="2109978"/>
                    <a:pt x="158623" y="2109978"/>
                  </a:cubicBezTo>
                  <a:lnTo>
                    <a:pt x="7139305" y="2109978"/>
                  </a:lnTo>
                  <a:cubicBezTo>
                    <a:pt x="7219950" y="2109978"/>
                    <a:pt x="7285228" y="2044954"/>
                    <a:pt x="7285228" y="1964690"/>
                  </a:cubicBezTo>
                  <a:lnTo>
                    <a:pt x="7285228" y="157988"/>
                  </a:lnTo>
                  <a:cubicBezTo>
                    <a:pt x="7285228" y="77724"/>
                    <a:pt x="7219950" y="12700"/>
                    <a:pt x="7139305" y="12700"/>
                  </a:cubicBezTo>
                  <a:lnTo>
                    <a:pt x="158623" y="12700"/>
                  </a:lnTo>
                  <a:lnTo>
                    <a:pt x="158623" y="6350"/>
                  </a:lnTo>
                  <a:lnTo>
                    <a:pt x="158623" y="12700"/>
                  </a:lnTo>
                  <a:cubicBezTo>
                    <a:pt x="77978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3489424" y="5583734"/>
            <a:ext cx="380851" cy="590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0"/>
              </a:lnSpc>
            </a:pPr>
            <a:r>
              <a:rPr lang="en-US" sz="2935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2</a:t>
            </a:r>
            <a:endParaRPr lang="en-US" sz="2935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682531" y="5386982"/>
            <a:ext cx="4185046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Informed Decisions</a:t>
            </a:r>
            <a:endParaRPr lang="en-US" sz="2750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682531" y="5947022"/>
            <a:ext cx="484405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Smart analytics lead to better choices.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1" name="Group 21"/>
          <p:cNvGrpSpPr/>
          <p:nvPr/>
        </p:nvGrpSpPr>
        <p:grpSpPr>
          <a:xfrm rot="0">
            <a:off x="6547097" y="6708279"/>
            <a:ext cx="10657731" cy="19050"/>
            <a:chOff x="0" y="0"/>
            <a:chExt cx="14210308" cy="25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210285" cy="25400"/>
            </a:xfrm>
            <a:custGeom>
              <a:avLst/>
              <a:gdLst/>
              <a:ahLst/>
              <a:cxnLst/>
              <a:rect l="l" t="t" r="r" b="b"/>
              <a:pathLst>
                <a:path w="1421028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97585" y="0"/>
                  </a:lnTo>
                  <a:cubicBezTo>
                    <a:pt x="14204570" y="0"/>
                    <a:pt x="14210285" y="5715"/>
                    <a:pt x="14210285" y="12700"/>
                  </a:cubicBezTo>
                  <a:cubicBezTo>
                    <a:pt x="14210285" y="19685"/>
                    <a:pt x="14204570" y="25400"/>
                    <a:pt x="1419758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943124" y="6857851"/>
            <a:ext cx="8205639" cy="1592015"/>
            <a:chOff x="0" y="0"/>
            <a:chExt cx="10940852" cy="2122687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10928096" cy="2109978"/>
            </a:xfrm>
            <a:custGeom>
              <a:avLst/>
              <a:gdLst/>
              <a:ahLst/>
              <a:cxnLst/>
              <a:rect l="l" t="t" r="r" b="b"/>
              <a:pathLst>
                <a:path w="10928096" h="2109978">
                  <a:moveTo>
                    <a:pt x="0" y="151638"/>
                  </a:moveTo>
                  <a:cubicBezTo>
                    <a:pt x="0" y="67945"/>
                    <a:pt x="68199" y="0"/>
                    <a:pt x="152400" y="0"/>
                  </a:cubicBezTo>
                  <a:lnTo>
                    <a:pt x="10775696" y="0"/>
                  </a:lnTo>
                  <a:cubicBezTo>
                    <a:pt x="10859897" y="0"/>
                    <a:pt x="10928096" y="67945"/>
                    <a:pt x="10928096" y="151638"/>
                  </a:cubicBezTo>
                  <a:lnTo>
                    <a:pt x="10928096" y="1958340"/>
                  </a:lnTo>
                  <a:cubicBezTo>
                    <a:pt x="10928096" y="2042160"/>
                    <a:pt x="10859897" y="2109978"/>
                    <a:pt x="10775696" y="2109978"/>
                  </a:cubicBezTo>
                  <a:lnTo>
                    <a:pt x="152400" y="2109978"/>
                  </a:lnTo>
                  <a:cubicBezTo>
                    <a:pt x="68199" y="2109978"/>
                    <a:pt x="0" y="2042033"/>
                    <a:pt x="0" y="1958340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10940796" cy="2122678"/>
            </a:xfrm>
            <a:custGeom>
              <a:avLst/>
              <a:gdLst/>
              <a:ahLst/>
              <a:cxnLst/>
              <a:rect l="l" t="t" r="r" b="b"/>
              <a:pathLst>
                <a:path w="10940796" h="2122678">
                  <a:moveTo>
                    <a:pt x="0" y="157988"/>
                  </a:moveTo>
                  <a:cubicBezTo>
                    <a:pt x="0" y="70739"/>
                    <a:pt x="71120" y="0"/>
                    <a:pt x="158750" y="0"/>
                  </a:cubicBezTo>
                  <a:lnTo>
                    <a:pt x="10782046" y="0"/>
                  </a:lnTo>
                  <a:lnTo>
                    <a:pt x="10782046" y="6350"/>
                  </a:lnTo>
                  <a:lnTo>
                    <a:pt x="10782046" y="0"/>
                  </a:lnTo>
                  <a:cubicBezTo>
                    <a:pt x="10869676" y="0"/>
                    <a:pt x="10940796" y="70739"/>
                    <a:pt x="10940796" y="157988"/>
                  </a:cubicBezTo>
                  <a:lnTo>
                    <a:pt x="10940796" y="1964690"/>
                  </a:lnTo>
                  <a:lnTo>
                    <a:pt x="10934446" y="1964690"/>
                  </a:lnTo>
                  <a:lnTo>
                    <a:pt x="10940796" y="1964690"/>
                  </a:lnTo>
                  <a:cubicBezTo>
                    <a:pt x="10940796" y="2051939"/>
                    <a:pt x="10869676" y="2122678"/>
                    <a:pt x="10782046" y="2122678"/>
                  </a:cubicBezTo>
                  <a:lnTo>
                    <a:pt x="10782046" y="2116328"/>
                  </a:lnTo>
                  <a:lnTo>
                    <a:pt x="10782046" y="2122678"/>
                  </a:lnTo>
                  <a:lnTo>
                    <a:pt x="158750" y="2122678"/>
                  </a:lnTo>
                  <a:lnTo>
                    <a:pt x="158750" y="2116328"/>
                  </a:lnTo>
                  <a:lnTo>
                    <a:pt x="158750" y="2122678"/>
                  </a:lnTo>
                  <a:cubicBezTo>
                    <a:pt x="71120" y="2122678"/>
                    <a:pt x="0" y="2051939"/>
                    <a:pt x="0" y="1964690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1964690"/>
                  </a:lnTo>
                  <a:lnTo>
                    <a:pt x="6350" y="1964690"/>
                  </a:lnTo>
                  <a:lnTo>
                    <a:pt x="12700" y="1964690"/>
                  </a:lnTo>
                  <a:cubicBezTo>
                    <a:pt x="12700" y="2044954"/>
                    <a:pt x="78105" y="2109978"/>
                    <a:pt x="158750" y="2109978"/>
                  </a:cubicBezTo>
                  <a:lnTo>
                    <a:pt x="10782046" y="2109978"/>
                  </a:lnTo>
                  <a:cubicBezTo>
                    <a:pt x="10862690" y="2109978"/>
                    <a:pt x="10928096" y="2044827"/>
                    <a:pt x="10928096" y="1964690"/>
                  </a:cubicBezTo>
                  <a:lnTo>
                    <a:pt x="10928096" y="157988"/>
                  </a:lnTo>
                  <a:lnTo>
                    <a:pt x="10934446" y="157988"/>
                  </a:lnTo>
                  <a:lnTo>
                    <a:pt x="10928096" y="157988"/>
                  </a:lnTo>
                  <a:cubicBezTo>
                    <a:pt x="10928096" y="77724"/>
                    <a:pt x="10862690" y="12700"/>
                    <a:pt x="10782046" y="12700"/>
                  </a:cubicBezTo>
                  <a:lnTo>
                    <a:pt x="158750" y="12700"/>
                  </a:lnTo>
                  <a:lnTo>
                    <a:pt x="158750" y="6350"/>
                  </a:lnTo>
                  <a:lnTo>
                    <a:pt x="158750" y="12700"/>
                  </a:lnTo>
                  <a:cubicBezTo>
                    <a:pt x="78105" y="12700"/>
                    <a:pt x="12700" y="77851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4855517" y="7301507"/>
            <a:ext cx="380851" cy="590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0"/>
              </a:lnSpc>
            </a:pPr>
            <a:r>
              <a:rPr lang="en-US" sz="2935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3</a:t>
            </a:r>
            <a:endParaRPr lang="en-US" sz="2935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414719" y="7104757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Global Success</a:t>
            </a:r>
            <a:endParaRPr lang="en-US" sz="2750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414719" y="7664797"/>
            <a:ext cx="4881711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This drives their worldwide dominance.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47886" y="8673554"/>
            <a:ext cx="16392228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Netflix's journey illustrates data's transformative power. Their success serves as a benchmark for data-driven enterprises globally.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0" y="608260"/>
            <a:ext cx="18288000" cy="3385245"/>
            <a:chOff x="0" y="0"/>
            <a:chExt cx="24384000" cy="451366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513707"/>
            </a:xfrm>
            <a:custGeom>
              <a:avLst/>
              <a:gdLst/>
              <a:ahLst/>
              <a:cxnLst/>
              <a:rect l="l" t="t" r="r" b="b"/>
              <a:pathLst>
                <a:path w="24384000" h="4513707">
                  <a:moveTo>
                    <a:pt x="0" y="0"/>
                  </a:moveTo>
                  <a:lnTo>
                    <a:pt x="24384000" y="0"/>
                  </a:lnTo>
                  <a:lnTo>
                    <a:pt x="24384000" y="4513707"/>
                  </a:lnTo>
                  <a:lnTo>
                    <a:pt x="0" y="4513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7" r="-57" b="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47886" y="5060305"/>
            <a:ext cx="16296234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0">
                <a:solidFill>
                  <a:srgbClr val="FAEBEB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Introduction to Netflix's Data Strategy</a:t>
            </a:r>
            <a:endParaRPr lang="en-US" sz="5560">
              <a:solidFill>
                <a:srgbClr val="FAEBEB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943124" y="6381155"/>
            <a:ext cx="8070205" cy="2206824"/>
            <a:chOff x="0" y="0"/>
            <a:chExt cx="10760273" cy="2942432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10747502" cy="2929763"/>
            </a:xfrm>
            <a:custGeom>
              <a:avLst/>
              <a:gdLst/>
              <a:ahLst/>
              <a:cxnLst/>
              <a:rect l="l" t="t" r="r" b="b"/>
              <a:pathLst>
                <a:path w="10747502" h="2929763">
                  <a:moveTo>
                    <a:pt x="0" y="151638"/>
                  </a:moveTo>
                  <a:cubicBezTo>
                    <a:pt x="0" y="67945"/>
                    <a:pt x="68072" y="0"/>
                    <a:pt x="152146" y="0"/>
                  </a:cubicBezTo>
                  <a:lnTo>
                    <a:pt x="10595356" y="0"/>
                  </a:lnTo>
                  <a:cubicBezTo>
                    <a:pt x="10679430" y="0"/>
                    <a:pt x="10747502" y="67945"/>
                    <a:pt x="10747502" y="151638"/>
                  </a:cubicBezTo>
                  <a:lnTo>
                    <a:pt x="10747502" y="2777998"/>
                  </a:lnTo>
                  <a:cubicBezTo>
                    <a:pt x="10747502" y="2861818"/>
                    <a:pt x="10679430" y="2929636"/>
                    <a:pt x="10595356" y="2929636"/>
                  </a:cubicBezTo>
                  <a:lnTo>
                    <a:pt x="152146" y="2929636"/>
                  </a:lnTo>
                  <a:cubicBezTo>
                    <a:pt x="68072" y="2929763"/>
                    <a:pt x="0" y="2861818"/>
                    <a:pt x="0" y="2777998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760202" cy="2942463"/>
            </a:xfrm>
            <a:custGeom>
              <a:avLst/>
              <a:gdLst/>
              <a:ahLst/>
              <a:cxnLst/>
              <a:rect l="l" t="t" r="r" b="b"/>
              <a:pathLst>
                <a:path w="10760202" h="2942463">
                  <a:moveTo>
                    <a:pt x="0" y="157988"/>
                  </a:moveTo>
                  <a:cubicBezTo>
                    <a:pt x="0" y="70739"/>
                    <a:pt x="70993" y="0"/>
                    <a:pt x="158496" y="0"/>
                  </a:cubicBezTo>
                  <a:lnTo>
                    <a:pt x="10601706" y="0"/>
                  </a:lnTo>
                  <a:lnTo>
                    <a:pt x="10601706" y="6350"/>
                  </a:lnTo>
                  <a:lnTo>
                    <a:pt x="10601706" y="0"/>
                  </a:lnTo>
                  <a:cubicBezTo>
                    <a:pt x="10689209" y="0"/>
                    <a:pt x="10760202" y="70739"/>
                    <a:pt x="10760202" y="157988"/>
                  </a:cubicBezTo>
                  <a:lnTo>
                    <a:pt x="10753852" y="157988"/>
                  </a:lnTo>
                  <a:lnTo>
                    <a:pt x="10760202" y="157988"/>
                  </a:lnTo>
                  <a:lnTo>
                    <a:pt x="10760202" y="2784348"/>
                  </a:lnTo>
                  <a:lnTo>
                    <a:pt x="10753852" y="2784348"/>
                  </a:lnTo>
                  <a:lnTo>
                    <a:pt x="10760202" y="2784348"/>
                  </a:lnTo>
                  <a:cubicBezTo>
                    <a:pt x="10760202" y="2871597"/>
                    <a:pt x="10689209" y="2942336"/>
                    <a:pt x="10601706" y="2942336"/>
                  </a:cubicBezTo>
                  <a:lnTo>
                    <a:pt x="10601706" y="2935986"/>
                  </a:lnTo>
                  <a:lnTo>
                    <a:pt x="10601706" y="2942336"/>
                  </a:lnTo>
                  <a:lnTo>
                    <a:pt x="158496" y="2942336"/>
                  </a:lnTo>
                  <a:lnTo>
                    <a:pt x="158496" y="2935986"/>
                  </a:lnTo>
                  <a:lnTo>
                    <a:pt x="158496" y="2942336"/>
                  </a:lnTo>
                  <a:cubicBezTo>
                    <a:pt x="70993" y="2942463"/>
                    <a:pt x="0" y="2871724"/>
                    <a:pt x="0" y="2784348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2784348"/>
                  </a:lnTo>
                  <a:lnTo>
                    <a:pt x="6350" y="2784348"/>
                  </a:lnTo>
                  <a:lnTo>
                    <a:pt x="12700" y="2784348"/>
                  </a:lnTo>
                  <a:cubicBezTo>
                    <a:pt x="12700" y="2864612"/>
                    <a:pt x="77978" y="2929636"/>
                    <a:pt x="158496" y="2929636"/>
                  </a:cubicBezTo>
                  <a:lnTo>
                    <a:pt x="10601706" y="2929636"/>
                  </a:lnTo>
                  <a:cubicBezTo>
                    <a:pt x="10682224" y="2929636"/>
                    <a:pt x="10747502" y="2864612"/>
                    <a:pt x="10747502" y="2784348"/>
                  </a:cubicBezTo>
                  <a:lnTo>
                    <a:pt x="10747502" y="157988"/>
                  </a:lnTo>
                  <a:cubicBezTo>
                    <a:pt x="10747629" y="77724"/>
                    <a:pt x="10682351" y="12700"/>
                    <a:pt x="10601833" y="12700"/>
                  </a:cubicBezTo>
                  <a:lnTo>
                    <a:pt x="158496" y="12700"/>
                  </a:lnTo>
                  <a:lnTo>
                    <a:pt x="158496" y="6350"/>
                  </a:lnTo>
                  <a:lnTo>
                    <a:pt x="158496" y="12700"/>
                  </a:lnTo>
                  <a:cubicBezTo>
                    <a:pt x="77978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228130" y="6637585"/>
            <a:ext cx="5270748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Global Streaming Leader</a:t>
            </a:r>
            <a:endParaRPr lang="en-US" sz="2750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28130" y="7197626"/>
            <a:ext cx="7500194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Netflix boasts over 200 million subscribers worldwide.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28130" y="7793385"/>
            <a:ext cx="7500194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It dominates the streaming market.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9274522" y="6381155"/>
            <a:ext cx="8070354" cy="2206824"/>
            <a:chOff x="0" y="0"/>
            <a:chExt cx="10760472" cy="2942432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10747756" cy="2929763"/>
            </a:xfrm>
            <a:custGeom>
              <a:avLst/>
              <a:gdLst/>
              <a:ahLst/>
              <a:cxnLst/>
              <a:rect l="l" t="t" r="r" b="b"/>
              <a:pathLst>
                <a:path w="10747756" h="2929763">
                  <a:moveTo>
                    <a:pt x="0" y="151638"/>
                  </a:moveTo>
                  <a:cubicBezTo>
                    <a:pt x="0" y="67945"/>
                    <a:pt x="68072" y="0"/>
                    <a:pt x="152146" y="0"/>
                  </a:cubicBezTo>
                  <a:lnTo>
                    <a:pt x="10595610" y="0"/>
                  </a:lnTo>
                  <a:cubicBezTo>
                    <a:pt x="10679684" y="0"/>
                    <a:pt x="10747756" y="67945"/>
                    <a:pt x="10747756" y="151638"/>
                  </a:cubicBezTo>
                  <a:lnTo>
                    <a:pt x="10747756" y="2777998"/>
                  </a:lnTo>
                  <a:cubicBezTo>
                    <a:pt x="10747756" y="2861818"/>
                    <a:pt x="10679684" y="2929636"/>
                    <a:pt x="10595610" y="2929636"/>
                  </a:cubicBezTo>
                  <a:lnTo>
                    <a:pt x="152146" y="2929636"/>
                  </a:lnTo>
                  <a:cubicBezTo>
                    <a:pt x="68072" y="2929763"/>
                    <a:pt x="0" y="2861818"/>
                    <a:pt x="0" y="2777998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0760456" cy="2942463"/>
            </a:xfrm>
            <a:custGeom>
              <a:avLst/>
              <a:gdLst/>
              <a:ahLst/>
              <a:cxnLst/>
              <a:rect l="l" t="t" r="r" b="b"/>
              <a:pathLst>
                <a:path w="10760456" h="2942463">
                  <a:moveTo>
                    <a:pt x="0" y="157988"/>
                  </a:moveTo>
                  <a:cubicBezTo>
                    <a:pt x="0" y="70739"/>
                    <a:pt x="70993" y="0"/>
                    <a:pt x="158496" y="0"/>
                  </a:cubicBezTo>
                  <a:lnTo>
                    <a:pt x="10601960" y="0"/>
                  </a:lnTo>
                  <a:lnTo>
                    <a:pt x="10601960" y="6350"/>
                  </a:lnTo>
                  <a:lnTo>
                    <a:pt x="10601960" y="0"/>
                  </a:lnTo>
                  <a:cubicBezTo>
                    <a:pt x="10689463" y="0"/>
                    <a:pt x="10760456" y="70739"/>
                    <a:pt x="10760456" y="157988"/>
                  </a:cubicBezTo>
                  <a:lnTo>
                    <a:pt x="10754106" y="157988"/>
                  </a:lnTo>
                  <a:lnTo>
                    <a:pt x="10760456" y="157988"/>
                  </a:lnTo>
                  <a:lnTo>
                    <a:pt x="10760456" y="2784348"/>
                  </a:lnTo>
                  <a:lnTo>
                    <a:pt x="10754106" y="2784348"/>
                  </a:lnTo>
                  <a:lnTo>
                    <a:pt x="10760456" y="2784348"/>
                  </a:lnTo>
                  <a:cubicBezTo>
                    <a:pt x="10760456" y="2871597"/>
                    <a:pt x="10689463" y="2942336"/>
                    <a:pt x="10601960" y="2942336"/>
                  </a:cubicBezTo>
                  <a:lnTo>
                    <a:pt x="10601960" y="2935986"/>
                  </a:lnTo>
                  <a:lnTo>
                    <a:pt x="10601960" y="2942336"/>
                  </a:lnTo>
                  <a:lnTo>
                    <a:pt x="158496" y="2942336"/>
                  </a:lnTo>
                  <a:lnTo>
                    <a:pt x="158496" y="2935986"/>
                  </a:lnTo>
                  <a:lnTo>
                    <a:pt x="158496" y="2942336"/>
                  </a:lnTo>
                  <a:cubicBezTo>
                    <a:pt x="70993" y="2942463"/>
                    <a:pt x="0" y="2871724"/>
                    <a:pt x="0" y="2784348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2784348"/>
                  </a:lnTo>
                  <a:lnTo>
                    <a:pt x="6350" y="2784348"/>
                  </a:lnTo>
                  <a:lnTo>
                    <a:pt x="12700" y="2784348"/>
                  </a:lnTo>
                  <a:cubicBezTo>
                    <a:pt x="12700" y="2864612"/>
                    <a:pt x="77978" y="2929636"/>
                    <a:pt x="158496" y="2929636"/>
                  </a:cubicBezTo>
                  <a:lnTo>
                    <a:pt x="10601960" y="2929636"/>
                  </a:lnTo>
                  <a:cubicBezTo>
                    <a:pt x="10682478" y="2929636"/>
                    <a:pt x="10747756" y="2864612"/>
                    <a:pt x="10747756" y="2784348"/>
                  </a:cubicBezTo>
                  <a:lnTo>
                    <a:pt x="10747756" y="157988"/>
                  </a:lnTo>
                  <a:cubicBezTo>
                    <a:pt x="10747756" y="77724"/>
                    <a:pt x="10682478" y="12700"/>
                    <a:pt x="10601960" y="12700"/>
                  </a:cubicBezTo>
                  <a:lnTo>
                    <a:pt x="158496" y="12700"/>
                  </a:lnTo>
                  <a:lnTo>
                    <a:pt x="158496" y="6350"/>
                  </a:lnTo>
                  <a:lnTo>
                    <a:pt x="158496" y="12700"/>
                  </a:lnTo>
                  <a:cubicBezTo>
                    <a:pt x="77978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9559529" y="6637585"/>
            <a:ext cx="4903738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Core Data Applications</a:t>
            </a:r>
            <a:endParaRPr lang="en-US" sz="2750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559529" y="7197626"/>
            <a:ext cx="7500342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Data drives show recommendations and content decisions.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559529" y="7793385"/>
            <a:ext cx="7500342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It also enhances user retention.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47886" y="884635"/>
            <a:ext cx="9534228" cy="181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0">
                <a:solidFill>
                  <a:srgbClr val="FAEBEB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Challenges Addressed by Data</a:t>
            </a:r>
            <a:endParaRPr lang="en-US" sz="5560">
              <a:solidFill>
                <a:srgbClr val="FAEBEB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943124" y="3096369"/>
            <a:ext cx="618828" cy="618828"/>
            <a:chOff x="0" y="0"/>
            <a:chExt cx="825103" cy="825103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827907" y="3165574"/>
            <a:ext cx="3804642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User Engagement</a:t>
            </a:r>
            <a:endParaRPr lang="en-US" sz="2750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27907" y="3725615"/>
            <a:ext cx="8654206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Keeping viewers hooked on the platform was critical.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827907" y="4321374"/>
            <a:ext cx="8654206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Netflix needed innovative solutions.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943124" y="5367784"/>
            <a:ext cx="618828" cy="618827"/>
            <a:chOff x="0" y="0"/>
            <a:chExt cx="825103" cy="825103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827907" y="5436989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Reducing Churn</a:t>
            </a:r>
            <a:endParaRPr lang="en-US" sz="2750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827907" y="5997029"/>
            <a:ext cx="8654206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Minimising subscription cancellations was a major goal.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827907" y="6592789"/>
            <a:ext cx="8654206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Data provided key insights.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" name="Group 23"/>
          <p:cNvGrpSpPr/>
          <p:nvPr/>
        </p:nvGrpSpPr>
        <p:grpSpPr>
          <a:xfrm rot="0">
            <a:off x="943124" y="7639199"/>
            <a:ext cx="618828" cy="618828"/>
            <a:chOff x="0" y="0"/>
            <a:chExt cx="825103" cy="825103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827907" y="7708404"/>
            <a:ext cx="3815655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Content Selection</a:t>
            </a:r>
            <a:endParaRPr lang="en-US" sz="2750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827907" y="8268444"/>
            <a:ext cx="8654206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Choosing original content with high success potential.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827907" y="8864204"/>
            <a:ext cx="8654206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This required predictive accuracy.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2124075"/>
            <a:ext cx="10889902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0">
                <a:solidFill>
                  <a:srgbClr val="FAEBEB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Key Data Points Collected</a:t>
            </a:r>
            <a:endParaRPr lang="en-US" sz="5560">
              <a:solidFill>
                <a:srgbClr val="FAEBEB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4421088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Interaction Data</a:t>
            </a:r>
            <a:endParaRPr lang="en-US" sz="2750">
              <a:solidFill>
                <a:srgbClr val="FAEBEB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5312122"/>
            <a:ext cx="7865715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675" lvl="1" indent="-160020" algn="l">
              <a:lnSpc>
                <a:spcPts val="3375"/>
              </a:lnSpc>
              <a:buFont typeface="Arial" panose="020B0604020202020204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Viewing history and session duration.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5840165"/>
            <a:ext cx="7865715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675" lvl="1" indent="-160020" algn="l">
              <a:lnSpc>
                <a:spcPts val="3375"/>
              </a:lnSpc>
              <a:buFont typeface="Arial" panose="020B0604020202020204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Search terms and click paths are vital.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74836" y="4421088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Preference Data</a:t>
            </a:r>
            <a:endParaRPr lang="en-US" sz="2750">
              <a:solidFill>
                <a:srgbClr val="FAEBEB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44000" y="5112767"/>
            <a:ext cx="7865715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675" lvl="1" indent="-160020" algn="l">
              <a:lnSpc>
                <a:spcPts val="3375"/>
              </a:lnSpc>
              <a:buFont typeface="Arial" panose="020B0604020202020204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Device and time preferences are tracked.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44000" y="5840165"/>
            <a:ext cx="7865715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675" lvl="1" indent="-160020" algn="l">
              <a:lnSpc>
                <a:spcPts val="3375"/>
              </a:lnSpc>
              <a:buFont typeface="Arial" panose="020B0604020202020204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Likes, dislikes, skip, and rewatch behaviour.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6568827"/>
            <a:ext cx="16392228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Netflix collects comprehensive data. This data forms the backbone of their analytics. Every interaction is a valuable data point.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11430000" y="0"/>
            <a:ext cx="6858000" cy="10291167"/>
            <a:chOff x="0" y="0"/>
            <a:chExt cx="9144000" cy="13721557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21587"/>
            </a:xfrm>
            <a:custGeom>
              <a:avLst/>
              <a:gdLst/>
              <a:ahLst/>
              <a:cxnLst/>
              <a:rect l="l" t="t" r="r" b="b"/>
              <a:pathLst>
                <a:path w="9144000" h="13721587">
                  <a:moveTo>
                    <a:pt x="0" y="0"/>
                  </a:moveTo>
                  <a:lnTo>
                    <a:pt x="9144000" y="0"/>
                  </a:lnTo>
                  <a:lnTo>
                    <a:pt x="9144000" y="13721587"/>
                  </a:lnTo>
                  <a:lnTo>
                    <a:pt x="0" y="13721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0" r="-2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56196" y="565547"/>
            <a:ext cx="9917609" cy="1450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0"/>
              </a:lnSpc>
            </a:pPr>
            <a:r>
              <a:rPr lang="en-US" sz="4435">
                <a:solidFill>
                  <a:srgbClr val="FAEBEB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Advanced Data Techniques Utilised</a:t>
            </a:r>
            <a:endParaRPr lang="en-US" sz="4435">
              <a:solidFill>
                <a:srgbClr val="FAEBEB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 rot="0">
            <a:off x="756196" y="2339728"/>
            <a:ext cx="540097" cy="540097"/>
            <a:chOff x="0" y="0"/>
            <a:chExt cx="720130" cy="72013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0" y="0"/>
                  </a:moveTo>
                  <a:lnTo>
                    <a:pt x="720090" y="0"/>
                  </a:lnTo>
                  <a:lnTo>
                    <a:pt x="720090" y="720090"/>
                  </a:lnTo>
                  <a:lnTo>
                    <a:pt x="0" y="720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5" b="-5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566268" y="2458491"/>
            <a:ext cx="4898975" cy="364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5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Recommendation Algorithms</a:t>
            </a:r>
            <a:endParaRPr lang="en-US" sz="2185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66268" y="2895749"/>
            <a:ext cx="9107538" cy="40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5"/>
              </a:lnSpc>
            </a:pPr>
            <a:r>
              <a:rPr lang="en-US" sz="168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Collaborative filtering suggests personalised content.</a:t>
            </a:r>
            <a:endParaRPr lang="en-US" sz="168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66268" y="3371106"/>
            <a:ext cx="9107538" cy="40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5"/>
              </a:lnSpc>
            </a:pPr>
            <a:r>
              <a:rPr lang="en-US" sz="168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It matches users with similar tastes.</a:t>
            </a:r>
            <a:endParaRPr lang="en-US" sz="168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 rot="0">
            <a:off x="756196" y="4314081"/>
            <a:ext cx="540097" cy="540097"/>
            <a:chOff x="0" y="0"/>
            <a:chExt cx="720130" cy="72013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0" y="0"/>
                  </a:moveTo>
                  <a:lnTo>
                    <a:pt x="720090" y="0"/>
                  </a:lnTo>
                  <a:lnTo>
                    <a:pt x="720090" y="720090"/>
                  </a:lnTo>
                  <a:lnTo>
                    <a:pt x="0" y="720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5" b="-5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566268" y="4432846"/>
            <a:ext cx="2843064" cy="364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5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A/B Testing</a:t>
            </a:r>
            <a:endParaRPr lang="en-US" sz="2185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66268" y="4870102"/>
            <a:ext cx="9107538" cy="40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5"/>
              </a:lnSpc>
            </a:pPr>
            <a:r>
              <a:rPr lang="en-US" sz="168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Layouts and suggestions are continuously tested.</a:t>
            </a:r>
            <a:endParaRPr lang="en-US" sz="168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66268" y="5345460"/>
            <a:ext cx="9107538" cy="40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5"/>
              </a:lnSpc>
            </a:pPr>
            <a:r>
              <a:rPr lang="en-US" sz="168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This optimises user experience.</a:t>
            </a:r>
            <a:endParaRPr lang="en-US" sz="168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 rot="0">
            <a:off x="756196" y="6288435"/>
            <a:ext cx="540097" cy="540098"/>
            <a:chOff x="0" y="0"/>
            <a:chExt cx="720130" cy="720130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0" y="0"/>
                  </a:moveTo>
                  <a:lnTo>
                    <a:pt x="720090" y="0"/>
                  </a:lnTo>
                  <a:lnTo>
                    <a:pt x="720090" y="720090"/>
                  </a:lnTo>
                  <a:lnTo>
                    <a:pt x="0" y="720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5" b="-5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1566268" y="6407200"/>
            <a:ext cx="3424684" cy="364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5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Predictive Analytics</a:t>
            </a:r>
            <a:endParaRPr lang="en-US" sz="2185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66268" y="6844456"/>
            <a:ext cx="9107538" cy="40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5"/>
              </a:lnSpc>
            </a:pPr>
            <a:r>
              <a:rPr lang="en-US" sz="168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Content production relies on future trends.</a:t>
            </a:r>
            <a:endParaRPr lang="en-US" sz="168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66268" y="7319814"/>
            <a:ext cx="9107538" cy="40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5"/>
              </a:lnSpc>
            </a:pPr>
            <a:r>
              <a:rPr lang="en-US" sz="168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Data forecasts success.</a:t>
            </a:r>
            <a:endParaRPr lang="en-US" sz="168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>
          <a:xfrm rot="0">
            <a:off x="756196" y="8262789"/>
            <a:ext cx="540097" cy="540098"/>
            <a:chOff x="0" y="0"/>
            <a:chExt cx="720130" cy="720130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90">
                  <a:moveTo>
                    <a:pt x="0" y="0"/>
                  </a:moveTo>
                  <a:lnTo>
                    <a:pt x="720090" y="0"/>
                  </a:lnTo>
                  <a:lnTo>
                    <a:pt x="720090" y="720090"/>
                  </a:lnTo>
                  <a:lnTo>
                    <a:pt x="0" y="720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5" b="-5"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1566268" y="8381554"/>
            <a:ext cx="2843064" cy="364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5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User Clustering</a:t>
            </a:r>
            <a:endParaRPr lang="en-US" sz="2185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566268" y="8818810"/>
            <a:ext cx="9107538" cy="40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5"/>
              </a:lnSpc>
            </a:pPr>
            <a:r>
              <a:rPr lang="en-US" sz="168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Users are segmented for targeted marketing.</a:t>
            </a:r>
            <a:endParaRPr lang="en-US" sz="168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566268" y="9294167"/>
            <a:ext cx="9107538" cy="40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5"/>
              </a:lnSpc>
            </a:pPr>
            <a:r>
              <a:rPr lang="en-US" sz="168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This enhances campaign effectiveness.</a:t>
            </a:r>
            <a:endParaRPr lang="en-US" sz="168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47886" y="811560"/>
            <a:ext cx="9534228" cy="270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0">
                <a:solidFill>
                  <a:srgbClr val="FAEBEB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The Power of the Recommendation System</a:t>
            </a:r>
            <a:endParaRPr lang="en-US" sz="5560">
              <a:solidFill>
                <a:srgbClr val="FAEBEB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 rot="0">
            <a:off x="947886" y="3918942"/>
            <a:ext cx="1354039" cy="2178249"/>
            <a:chOff x="0" y="0"/>
            <a:chExt cx="1805385" cy="2904332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805432" cy="2904363"/>
            </a:xfrm>
            <a:custGeom>
              <a:avLst/>
              <a:gdLst/>
              <a:ahLst/>
              <a:cxnLst/>
              <a:rect l="l" t="t" r="r" b="b"/>
              <a:pathLst>
                <a:path w="1805432" h="2904363">
                  <a:moveTo>
                    <a:pt x="0" y="0"/>
                  </a:moveTo>
                  <a:lnTo>
                    <a:pt x="1805432" y="0"/>
                  </a:lnTo>
                  <a:lnTo>
                    <a:pt x="1805432" y="2904363"/>
                  </a:lnTo>
                  <a:lnTo>
                    <a:pt x="0" y="2904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3" r="2" b="-12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572642" y="4161085"/>
            <a:ext cx="515347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Next Watch Suggestions</a:t>
            </a:r>
            <a:endParaRPr lang="en-US" sz="2750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572642" y="4721126"/>
            <a:ext cx="7909471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System suggests relevant content based on history.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572642" y="5316885"/>
            <a:ext cx="7909471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This keeps users engaged longer.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 rot="0">
            <a:off x="947886" y="6097191"/>
            <a:ext cx="1354039" cy="2178249"/>
            <a:chOff x="0" y="0"/>
            <a:chExt cx="1805385" cy="2904332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1805432" cy="2904363"/>
            </a:xfrm>
            <a:custGeom>
              <a:avLst/>
              <a:gdLst/>
              <a:ahLst/>
              <a:cxnLst/>
              <a:rect l="l" t="t" r="r" b="b"/>
              <a:pathLst>
                <a:path w="1805432" h="2904363">
                  <a:moveTo>
                    <a:pt x="0" y="0"/>
                  </a:moveTo>
                  <a:lnTo>
                    <a:pt x="1805432" y="0"/>
                  </a:lnTo>
                  <a:lnTo>
                    <a:pt x="1805432" y="2904363"/>
                  </a:lnTo>
                  <a:lnTo>
                    <a:pt x="0" y="2904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23" r="2" b="-122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2572642" y="6339334"/>
            <a:ext cx="4984998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Increased Engagement</a:t>
            </a:r>
            <a:endParaRPr lang="en-US" sz="2750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572642" y="6899374"/>
            <a:ext cx="7909471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Auto-play and dynamic thumbnails boost viewing.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572642" y="7495134"/>
            <a:ext cx="7909471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Users spend more time on the platform.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47886" y="8503890"/>
            <a:ext cx="953422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recommendation engine is Netflix's secret sauce. It continually refines suggestions, driving higher user satisfaction.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47886" y="2706141"/>
            <a:ext cx="13078866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0">
                <a:solidFill>
                  <a:srgbClr val="FAEBEB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Data-Driven Content Decisions</a:t>
            </a:r>
            <a:endParaRPr lang="en-US" sz="5560">
              <a:solidFill>
                <a:srgbClr val="FAEBEB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47886" y="4273897"/>
            <a:ext cx="5129659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House of Cards Example</a:t>
            </a:r>
            <a:endParaRPr lang="en-US" sz="2750">
              <a:solidFill>
                <a:srgbClr val="FAEBEB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7886" y="4942285"/>
            <a:ext cx="7865715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Netflix greenlit the show based on data.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47886" y="5619304"/>
            <a:ext cx="786571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User interest in politics, Kevin Spacey, and David Fincher aligned.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47886" y="6729710"/>
            <a:ext cx="7865715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This data-driven approach validated the investment.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9479161" y="4331642"/>
            <a:ext cx="618828" cy="618828"/>
            <a:chOff x="0" y="0"/>
            <a:chExt cx="825103" cy="825103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574782" y="4430985"/>
            <a:ext cx="427584" cy="47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</a:pPr>
            <a:r>
              <a:rPr lang="en-US" sz="3310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1</a:t>
            </a:r>
            <a:endParaRPr lang="en-US" sz="3310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363944" y="4348162"/>
            <a:ext cx="6985695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Reduced production risks.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9479161" y="5482530"/>
            <a:ext cx="618828" cy="618827"/>
            <a:chOff x="0" y="0"/>
            <a:chExt cx="825103" cy="82510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9574782" y="5581874"/>
            <a:ext cx="427584" cy="47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</a:pPr>
            <a:r>
              <a:rPr lang="en-US" sz="3310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2</a:t>
            </a:r>
            <a:endParaRPr lang="en-US" sz="3310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363944" y="5499050"/>
            <a:ext cx="6985695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Higher success rate for originals.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" name="Group 23"/>
          <p:cNvGrpSpPr/>
          <p:nvPr/>
        </p:nvGrpSpPr>
        <p:grpSpPr>
          <a:xfrm rot="0">
            <a:off x="9479161" y="6633419"/>
            <a:ext cx="618828" cy="618828"/>
            <a:chOff x="0" y="0"/>
            <a:chExt cx="825103" cy="825103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9574782" y="6732761"/>
            <a:ext cx="427584" cy="47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</a:pPr>
            <a:r>
              <a:rPr lang="en-US" sz="3310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3</a:t>
            </a:r>
            <a:endParaRPr lang="en-US" sz="3310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363944" y="6649939"/>
            <a:ext cx="6985695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Optimised content portfolio.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47886" y="884635"/>
            <a:ext cx="9534228" cy="181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0">
                <a:solidFill>
                  <a:srgbClr val="FAEBEB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Retention and Personalisation</a:t>
            </a:r>
            <a:endParaRPr lang="en-US" sz="5560">
              <a:solidFill>
                <a:srgbClr val="FAEBEB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252538" y="3101131"/>
            <a:ext cx="38100" cy="6272659"/>
            <a:chOff x="0" y="0"/>
            <a:chExt cx="50800" cy="83635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" cy="8363585"/>
            </a:xfrm>
            <a:custGeom>
              <a:avLst/>
              <a:gdLst/>
              <a:ahLst/>
              <a:cxnLst/>
              <a:rect l="l" t="t" r="r" b="b"/>
              <a:pathLst>
                <a:path w="50800" h="836358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338185"/>
                  </a:lnTo>
                  <a:cubicBezTo>
                    <a:pt x="50800" y="8352155"/>
                    <a:pt x="39370" y="8363585"/>
                    <a:pt x="25400" y="8363585"/>
                  </a:cubicBezTo>
                  <a:cubicBezTo>
                    <a:pt x="11430" y="8363585"/>
                    <a:pt x="0" y="8352155"/>
                    <a:pt x="0" y="8338185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519089" y="3386732"/>
            <a:ext cx="812453" cy="38100"/>
            <a:chOff x="0" y="0"/>
            <a:chExt cx="1083270" cy="50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83310" cy="50800"/>
            </a:xfrm>
            <a:custGeom>
              <a:avLst/>
              <a:gdLst/>
              <a:ahLst/>
              <a:cxnLst/>
              <a:rect l="l" t="t" r="r" b="b"/>
              <a:pathLst>
                <a:path w="10833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57910" y="0"/>
                  </a:lnTo>
                  <a:cubicBezTo>
                    <a:pt x="1071880" y="0"/>
                    <a:pt x="1083310" y="11430"/>
                    <a:pt x="1083310" y="25400"/>
                  </a:cubicBezTo>
                  <a:cubicBezTo>
                    <a:pt x="1083310" y="39370"/>
                    <a:pt x="1071880" y="50800"/>
                    <a:pt x="10579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943124" y="3096369"/>
            <a:ext cx="618828" cy="618828"/>
            <a:chOff x="0" y="0"/>
            <a:chExt cx="825103" cy="825103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038746" y="3195712"/>
            <a:ext cx="427584" cy="47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</a:pPr>
            <a:r>
              <a:rPr lang="en-US" sz="3310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1</a:t>
            </a:r>
            <a:endParaRPr lang="en-US" sz="3310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606576" y="3165574"/>
            <a:ext cx="5635526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Personalised Notifications</a:t>
            </a:r>
            <a:endParaRPr lang="en-US" sz="2750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606576" y="3725615"/>
            <a:ext cx="78755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Push notifications and emails are tailored to users.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606576" y="4321374"/>
            <a:ext cx="78755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They promote new content and re-engagement.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2" name="Group 22"/>
          <p:cNvGrpSpPr/>
          <p:nvPr/>
        </p:nvGrpSpPr>
        <p:grpSpPr>
          <a:xfrm rot="0">
            <a:off x="1519089" y="5658147"/>
            <a:ext cx="812453" cy="38100"/>
            <a:chOff x="0" y="0"/>
            <a:chExt cx="1083270" cy="50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83310" cy="50800"/>
            </a:xfrm>
            <a:custGeom>
              <a:avLst/>
              <a:gdLst/>
              <a:ahLst/>
              <a:cxnLst/>
              <a:rect l="l" t="t" r="r" b="b"/>
              <a:pathLst>
                <a:path w="10833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57910" y="0"/>
                  </a:lnTo>
                  <a:cubicBezTo>
                    <a:pt x="1071880" y="0"/>
                    <a:pt x="1083310" y="11430"/>
                    <a:pt x="1083310" y="25400"/>
                  </a:cubicBezTo>
                  <a:cubicBezTo>
                    <a:pt x="1083310" y="39370"/>
                    <a:pt x="1071880" y="50800"/>
                    <a:pt x="10579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id="24" name="Group 24"/>
          <p:cNvGrpSpPr/>
          <p:nvPr/>
        </p:nvGrpSpPr>
        <p:grpSpPr>
          <a:xfrm rot="0">
            <a:off x="943124" y="5367784"/>
            <a:ext cx="618828" cy="618827"/>
            <a:chOff x="0" y="0"/>
            <a:chExt cx="825103" cy="825103"/>
          </a:xfrm>
        </p:grpSpPr>
        <p:sp>
          <p:nvSpPr>
            <p:cNvPr id="25" name="Freeform 25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038746" y="5467126"/>
            <a:ext cx="427584" cy="47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</a:pPr>
            <a:r>
              <a:rPr lang="en-US" sz="3310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2</a:t>
            </a:r>
            <a:endParaRPr lang="en-US" sz="3310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606576" y="5436989"/>
            <a:ext cx="5014615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Auto-Download Feature</a:t>
            </a:r>
            <a:endParaRPr lang="en-US" sz="2750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606576" y="5997029"/>
            <a:ext cx="78755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Shows are downloaded based on viewing habits.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606576" y="6592789"/>
            <a:ext cx="78755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This enhances offline convenience.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1" name="Group 31"/>
          <p:cNvGrpSpPr/>
          <p:nvPr/>
        </p:nvGrpSpPr>
        <p:grpSpPr>
          <a:xfrm rot="0">
            <a:off x="1519089" y="7929562"/>
            <a:ext cx="812453" cy="38100"/>
            <a:chOff x="0" y="0"/>
            <a:chExt cx="1083270" cy="50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83310" cy="50800"/>
            </a:xfrm>
            <a:custGeom>
              <a:avLst/>
              <a:gdLst/>
              <a:ahLst/>
              <a:cxnLst/>
              <a:rect l="l" t="t" r="r" b="b"/>
              <a:pathLst>
                <a:path w="10833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57910" y="0"/>
                  </a:lnTo>
                  <a:cubicBezTo>
                    <a:pt x="1071880" y="0"/>
                    <a:pt x="1083310" y="11430"/>
                    <a:pt x="1083310" y="25400"/>
                  </a:cubicBezTo>
                  <a:cubicBezTo>
                    <a:pt x="1083310" y="39370"/>
                    <a:pt x="1071880" y="50800"/>
                    <a:pt x="10579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id="33" name="Group 33"/>
          <p:cNvGrpSpPr/>
          <p:nvPr/>
        </p:nvGrpSpPr>
        <p:grpSpPr>
          <a:xfrm rot="0">
            <a:off x="943124" y="7639199"/>
            <a:ext cx="618828" cy="618828"/>
            <a:chOff x="0" y="0"/>
            <a:chExt cx="825103" cy="825103"/>
          </a:xfrm>
        </p:grpSpPr>
        <p:sp>
          <p:nvSpPr>
            <p:cNvPr id="34" name="Freeform 34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1038746" y="7738541"/>
            <a:ext cx="427584" cy="47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</a:pPr>
            <a:r>
              <a:rPr lang="en-US" sz="3310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3</a:t>
            </a:r>
            <a:endParaRPr lang="en-US" sz="3310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606576" y="7708404"/>
            <a:ext cx="4691062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Tailored Home Screen</a:t>
            </a:r>
            <a:endParaRPr lang="en-US" sz="2750">
              <a:solidFill>
                <a:srgbClr val="FFE5E5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606576" y="8268444"/>
            <a:ext cx="78755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Personalised trailers and top-picks greet users.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2606576" y="8864204"/>
            <a:ext cx="7875537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This ensures relevant content discovery.</a:t>
            </a:r>
            <a:endParaRPr lang="en-US" sz="212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4191167" y="1867112"/>
            <a:ext cx="10283916" cy="6818778"/>
            <a:chOff x="0" y="0"/>
            <a:chExt cx="20686138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686139" cy="13716000"/>
            </a:xfrm>
            <a:custGeom>
              <a:avLst/>
              <a:gdLst/>
              <a:ahLst/>
              <a:cxnLst/>
              <a:rect l="l" t="t" r="r" b="b"/>
              <a:pathLst>
                <a:path w="20686139" h="13716000">
                  <a:moveTo>
                    <a:pt x="0" y="0"/>
                  </a:moveTo>
                  <a:lnTo>
                    <a:pt x="20686139" y="0"/>
                  </a:lnTo>
                  <a:lnTo>
                    <a:pt x="2068613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60782" y="884197"/>
            <a:ext cx="7519690" cy="62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3810">
                <a:solidFill>
                  <a:srgbClr val="FAEBEB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Tangible Business Impact</a:t>
            </a:r>
            <a:endParaRPr lang="en-US" sz="3810">
              <a:solidFill>
                <a:srgbClr val="FAEBEB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0">
            <a:off x="2133552" y="2476706"/>
            <a:ext cx="12382172" cy="6933960"/>
            <a:chOff x="0" y="0"/>
            <a:chExt cx="22659975" cy="12689483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22659975" cy="12689459"/>
            </a:xfrm>
            <a:custGeom>
              <a:avLst/>
              <a:gdLst/>
              <a:ahLst/>
              <a:cxnLst/>
              <a:rect l="l" t="t" r="r" b="b"/>
              <a:pathLst>
                <a:path w="22659975" h="12689459">
                  <a:moveTo>
                    <a:pt x="0" y="0"/>
                  </a:moveTo>
                  <a:lnTo>
                    <a:pt x="22659975" y="0"/>
                  </a:lnTo>
                  <a:lnTo>
                    <a:pt x="22659975" y="12689459"/>
                  </a:lnTo>
                  <a:lnTo>
                    <a:pt x="0" y="12689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" r="-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46510" y="11152734"/>
            <a:ext cx="16994981" cy="352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43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Netflix achieved significant business improvements. Churn rates decreased, and subscriber growth surged. Marketing and production budgets became more efficient.</a:t>
            </a:r>
            <a:endParaRPr lang="en-US" sz="1435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3173</Words>
  <Application>WPS Presentation</Application>
  <PresentationFormat>On-screen Show (4:3)</PresentationFormat>
  <Paragraphs>172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Dela Gothic One</vt:lpstr>
      <vt:lpstr>DM Sans</vt:lpstr>
      <vt:lpstr>Arial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Case-Study-Data-Driven-Decision-Making-at-Netflix (1).pptx</dc:title>
  <dc:creator/>
  <cp:lastModifiedBy>smit mevada</cp:lastModifiedBy>
  <cp:revision>2</cp:revision>
  <dcterms:created xsi:type="dcterms:W3CDTF">2006-08-16T00:00:00Z</dcterms:created>
  <dcterms:modified xsi:type="dcterms:W3CDTF">2025-06-24T07:38:15Z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67C5FC42AEE840989E73B6B49B8B76D0_12</vt:lpwstr>
  </property>
  <property fmtid="{D5CDD505-2E9C-101B-9397-08002B2CF9AE}" pid="3" name="KSOProductBuildVer">
    <vt:lpwstr>1033-12.2.0.21546</vt:lpwstr>
  </property>
</Properties>
</file>